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5" r:id="rId2"/>
    <p:sldId id="406" r:id="rId3"/>
    <p:sldId id="395" r:id="rId4"/>
    <p:sldId id="413" r:id="rId5"/>
    <p:sldId id="414" r:id="rId6"/>
    <p:sldId id="415" r:id="rId7"/>
    <p:sldId id="416" r:id="rId8"/>
    <p:sldId id="417" r:id="rId9"/>
    <p:sldId id="418" r:id="rId10"/>
    <p:sldId id="422" r:id="rId11"/>
    <p:sldId id="419" r:id="rId12"/>
    <p:sldId id="420" r:id="rId13"/>
    <p:sldId id="421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B1F6F9"/>
    <a:srgbClr val="66FF33"/>
    <a:srgbClr val="FFFF81"/>
    <a:srgbClr val="FCDA0C"/>
    <a:srgbClr val="0000CC"/>
    <a:srgbClr val="006600"/>
    <a:srgbClr val="8E6C00"/>
    <a:srgbClr val="FFFF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964" autoAdjust="0"/>
    <p:restoredTop sz="98495" autoAdjust="0"/>
  </p:normalViewPr>
  <p:slideViewPr>
    <p:cSldViewPr>
      <p:cViewPr varScale="1">
        <p:scale>
          <a:sx n="88" d="100"/>
          <a:sy n="88" d="100"/>
        </p:scale>
        <p:origin x="-14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EE5DF0-8423-46CC-8B05-9074F4F33327}" type="datetimeFigureOut">
              <a:rPr lang="it-IT"/>
              <a:pPr>
                <a:defRPr/>
              </a:pPr>
              <a:t>08/05/2014</a:t>
            </a:fld>
            <a:endParaRPr lang="it-IT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ECBB65-ECD1-4C2E-833C-83E450EAD1E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935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45DDE30-1AA8-4DB5-BABB-21A5DE5D506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87055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9810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2743200" algn="ctr"/>
                <a:tab pos="5486400" algn="r"/>
              </a:tabLst>
              <a:defRPr/>
            </a:pPr>
            <a:endParaRPr lang="en-US" b="1" i="1" dirty="0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b="1" i="1" dirty="0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sz="1200" b="1" i="1" dirty="0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sz="1200" b="1" i="1" dirty="0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r>
              <a:rPr lang="en-US" sz="1000" b="1" dirty="0">
                <a:latin typeface="Calibri" pitchFamily="34" charset="0"/>
                <a:cs typeface="Times New Roman" pitchFamily="18" charset="0"/>
              </a:rPr>
              <a:t>          		</a:t>
            </a:r>
            <a:r>
              <a:rPr lang="en-US" sz="1000" b="1" dirty="0" smtClean="0">
                <a:latin typeface="Calibri" pitchFamily="34" charset="0"/>
                <a:cs typeface="Times New Roman" pitchFamily="18" charset="0"/>
              </a:rPr>
              <a:t>                          </a:t>
            </a:r>
            <a:r>
              <a:rPr lang="en-US" sz="1000" b="1" dirty="0">
                <a:latin typeface="Calibri" pitchFamily="34" charset="0"/>
                <a:cs typeface="Times New Roman" pitchFamily="18" charset="0"/>
              </a:rPr>
              <a:t>	  </a:t>
            </a:r>
            <a:r>
              <a:rPr lang="en-US" sz="1100" b="1" i="1" dirty="0" smtClean="0">
                <a:latin typeface="Calibri" pitchFamily="34" charset="0"/>
              </a:rPr>
              <a:t>EUROPEAN COMMISSION - </a:t>
            </a:r>
          </a:p>
          <a:p>
            <a:pPr>
              <a:tabLst>
                <a:tab pos="2743200" algn="ctr"/>
                <a:tab pos="5486400" algn="r"/>
              </a:tabLst>
              <a:defRPr/>
            </a:pPr>
            <a:r>
              <a:rPr lang="en-US" sz="1100" b="1" i="1" dirty="0" smtClean="0">
                <a:latin typeface="Calibri" pitchFamily="34" charset="0"/>
                <a:cs typeface="Times New Roman" pitchFamily="18" charset="0"/>
              </a:rPr>
              <a:t>CIP-Pilot actions</a:t>
            </a:r>
            <a:r>
              <a:rPr lang="en-US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b="1" i="1" dirty="0" smtClean="0">
                <a:latin typeface="Calibri" pitchFamily="34" charset="0"/>
              </a:rPr>
              <a:t>	                               	 </a:t>
            </a:r>
            <a:r>
              <a:rPr lang="en-US" sz="1100" b="1" dirty="0" smtClean="0">
                <a:latin typeface="Calibri" pitchFamily="34" charset="0"/>
                <a:cs typeface="Times New Roman" pitchFamily="18" charset="0"/>
              </a:rPr>
              <a:t>GRANT AGREEMENT number: 297313 	  </a:t>
            </a:r>
            <a:r>
              <a:rPr lang="en-US" sz="1100" b="1" i="1" dirty="0" smtClean="0">
                <a:latin typeface="Calibri" pitchFamily="34" charset="0"/>
              </a:rPr>
              <a:t>DG CONNECT – Smart Cities &amp; Sustainability</a:t>
            </a: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it-IT" sz="11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it-IT" sz="11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38100">
            <a:solidFill>
              <a:srgbClr val="008000">
                <a:alpha val="50195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7" name="Immagin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5888"/>
            <a:ext cx="7921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6" descr="logo_very_schoo_200l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15888"/>
            <a:ext cx="14398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image00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9525"/>
            <a:ext cx="9525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250825" y="6562725"/>
            <a:ext cx="38163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defTabSz="762000" eaLnBrk="0" hangingPunct="0">
              <a:defRPr/>
            </a:pPr>
            <a:r>
              <a:rPr lang="en-GB" sz="1200" dirty="0" smtClean="0">
                <a:latin typeface="Calibri" pitchFamily="34" charset="0"/>
              </a:rPr>
              <a:t>Energy Efficient School Buildings. </a:t>
            </a:r>
            <a:r>
              <a:rPr lang="en-GB" sz="1200" dirty="0">
                <a:latin typeface="Calibri" pitchFamily="34" charset="0"/>
              </a:rPr>
              <a:t>– </a:t>
            </a:r>
            <a:r>
              <a:rPr lang="en-GB" sz="1200" dirty="0" smtClean="0">
                <a:latin typeface="Calibri" pitchFamily="34" charset="0"/>
              </a:rPr>
              <a:t>9 May 2014 BELGRADE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56375"/>
            <a:ext cx="98107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aseline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Slide: </a:t>
            </a:r>
            <a:fld id="{F0D893A7-22F0-4D52-B596-BBD01053F4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52513"/>
            <a:ext cx="8362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071688"/>
            <a:ext cx="83629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56375"/>
            <a:ext cx="98107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aseline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Slide: </a:t>
            </a:r>
            <a:fld id="{F0D893A7-22F0-4D52-B596-BBD01053F4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9810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2743200" algn="ctr"/>
                <a:tab pos="5486400" algn="r"/>
              </a:tabLst>
              <a:defRPr/>
            </a:pPr>
            <a:endParaRPr lang="en-US" b="1" i="1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b="1" i="1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sz="1200" b="1" i="1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sz="1200" b="1" i="1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en-US" sz="1200" b="1" i="1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r>
              <a:rPr lang="en-US" sz="1200" b="1" i="1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1200" b="1">
                <a:latin typeface="Calibri" pitchFamily="34" charset="0"/>
                <a:cs typeface="Times New Roman" pitchFamily="18" charset="0"/>
              </a:rPr>
              <a:t>						</a:t>
            </a:r>
            <a:r>
              <a:rPr lang="en-US" sz="1200" b="1" i="1">
                <a:latin typeface="Calibri" pitchFamily="34" charset="0"/>
              </a:rPr>
              <a:t>EUROPEAN COMMISSION</a:t>
            </a:r>
          </a:p>
          <a:p>
            <a:pPr>
              <a:tabLst>
                <a:tab pos="2743200" algn="ctr"/>
                <a:tab pos="5486400" algn="r"/>
              </a:tabLst>
              <a:defRPr/>
            </a:pPr>
            <a:r>
              <a:rPr lang="en-US" sz="1200" b="1" i="1">
                <a:latin typeface="Calibri" pitchFamily="34" charset="0"/>
              </a:rPr>
              <a:t>	</a:t>
            </a:r>
            <a:r>
              <a:rPr lang="en-US" sz="1200" b="1" i="1">
                <a:latin typeface="Calibri" pitchFamily="34" charset="0"/>
                <a:cs typeface="Times New Roman" pitchFamily="18" charset="0"/>
              </a:rPr>
              <a:t>CIP-Pilot actions</a:t>
            </a:r>
            <a:r>
              <a:rPr lang="en-US" sz="1200" b="1">
                <a:latin typeface="Calibri" pitchFamily="34" charset="0"/>
                <a:cs typeface="Times New Roman" pitchFamily="18" charset="0"/>
              </a:rPr>
              <a:t> 	GRANT AGREEMENT number: 297313 	          </a:t>
            </a:r>
            <a:r>
              <a:rPr lang="en-US" sz="1200" b="1" i="1">
                <a:latin typeface="Calibri" pitchFamily="34" charset="0"/>
              </a:rPr>
              <a:t>DG CONNECT – Smart Cities &amp; Sustainability</a:t>
            </a: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it-IT" sz="120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tabLst>
                <a:tab pos="2743200" algn="ctr"/>
                <a:tab pos="5486400" algn="r"/>
              </a:tabLst>
              <a:defRPr/>
            </a:pPr>
            <a:endParaRPr lang="it-IT" sz="36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38100">
            <a:solidFill>
              <a:srgbClr val="008000">
                <a:alpha val="50195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auto">
          <a:xfrm>
            <a:off x="250825" y="6562725"/>
            <a:ext cx="38163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defTabSz="762000" eaLnBrk="0" hangingPunct="0">
              <a:defRPr/>
            </a:pPr>
            <a:r>
              <a:rPr lang="en-GB" sz="1200" dirty="0" smtClean="0">
                <a:latin typeface="Calibri" pitchFamily="34" charset="0"/>
              </a:rPr>
              <a:t>Energy Efficient School Buildings. </a:t>
            </a:r>
            <a:r>
              <a:rPr lang="en-GB" sz="1200" dirty="0">
                <a:latin typeface="Calibri" pitchFamily="34" charset="0"/>
              </a:rPr>
              <a:t>– </a:t>
            </a:r>
            <a:r>
              <a:rPr lang="en-GB" sz="1200" dirty="0" smtClean="0">
                <a:latin typeface="Calibri" pitchFamily="34" charset="0"/>
              </a:rPr>
              <a:t>9 May 2014 BELGRADE</a:t>
            </a:r>
            <a:endParaRPr lang="en-GB" sz="1200" dirty="0">
              <a:latin typeface="Calibri" pitchFamily="34" charset="0"/>
            </a:endParaRPr>
          </a:p>
        </p:txBody>
      </p:sp>
      <p:pic>
        <p:nvPicPr>
          <p:cNvPr id="2" name="Immagin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7788" y="74613"/>
            <a:ext cx="48736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magine 16" descr="logo_very_schoo_200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92075"/>
            <a:ext cx="1163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" descr="imag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0"/>
            <a:ext cx="9525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1246188"/>
            <a:ext cx="856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 smtClean="0">
                <a:latin typeface="Calibri" pitchFamily="34" charset="0"/>
              </a:rPr>
              <a:t>VERYSchool: V</a:t>
            </a:r>
            <a:r>
              <a:rPr lang="en-US" sz="2000" b="0" dirty="0" smtClean="0">
                <a:latin typeface="Calibri" pitchFamily="34" charset="0"/>
              </a:rPr>
              <a:t>aluable </a:t>
            </a:r>
            <a:r>
              <a:rPr lang="en-US" sz="2000" dirty="0" smtClean="0">
                <a:latin typeface="Calibri" pitchFamily="34" charset="0"/>
              </a:rPr>
              <a:t>E</a:t>
            </a:r>
            <a:r>
              <a:rPr lang="en-US" sz="2000" b="0" dirty="0" smtClean="0">
                <a:latin typeface="Calibri" pitchFamily="34" charset="0"/>
              </a:rPr>
              <a:t>ne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n-US" sz="2000" b="0" dirty="0" smtClean="0">
                <a:latin typeface="Calibri" pitchFamily="34" charset="0"/>
              </a:rPr>
              <a:t>g</a:t>
            </a:r>
            <a:r>
              <a:rPr lang="en-US" sz="2000" dirty="0" smtClean="0">
                <a:latin typeface="Calibri" pitchFamily="34" charset="0"/>
              </a:rPr>
              <a:t>Y </a:t>
            </a:r>
            <a:r>
              <a:rPr lang="en-US" sz="2000" b="0" dirty="0" smtClean="0">
                <a:latin typeface="Calibri" pitchFamily="34" charset="0"/>
              </a:rPr>
              <a:t>for a smart </a:t>
            </a:r>
            <a:r>
              <a:rPr lang="en-US" sz="2000" dirty="0" smtClean="0">
                <a:latin typeface="Calibri" pitchFamily="34" charset="0"/>
              </a:rPr>
              <a:t>School</a:t>
            </a:r>
            <a:endParaRPr lang="en-GB" sz="2000" dirty="0" smtClean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1622170"/>
            <a:ext cx="3128734" cy="236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7581" y="4221088"/>
            <a:ext cx="8531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r-Latn-RS" sz="2800" b="1" i="1" dirty="0" smtClean="0">
                <a:solidFill>
                  <a:schemeClr val="tx2"/>
                </a:solidFill>
                <a:latin typeface="Calibri" pitchFamily="34" charset="0"/>
              </a:rPr>
              <a:t>Mogućnosti za uštede u školama korišćenjem drvne biomase – primeri škola u Srebrenici i Bratuncu</a:t>
            </a:r>
            <a:endParaRPr lang="en-US" sz="28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57224" y="5589240"/>
            <a:ext cx="7955336" cy="432048"/>
          </a:xfrm>
        </p:spPr>
        <p:txBody>
          <a:bodyPr/>
          <a:lstStyle/>
          <a:p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Ljubi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š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a TANI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Ć,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dipl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in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ž. maš.,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Univerzitet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Beogradu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Ma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š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inski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 err="1" smtClean="0">
                <a:latin typeface="Calibri" pitchFamily="34" charset="0"/>
                <a:cs typeface="Calibri" pitchFamily="34" charset="0"/>
              </a:rPr>
              <a:t>fakultet</a:t>
            </a:r>
            <a:r>
              <a:rPr lang="sr-Latn-RS" sz="1800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800" i="1" dirty="0" smtClean="0">
              <a:latin typeface="Calibri" pitchFamily="34" charset="0"/>
              <a:cs typeface="Calibri" pitchFamily="34" charset="0"/>
            </a:endParaRPr>
          </a:p>
          <a:p>
            <a:endParaRPr lang="sr-Latn-RS" sz="18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43061"/>
            <a:ext cx="3169830" cy="234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10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611188" y="1412776"/>
            <a:ext cx="8137525" cy="4680049"/>
          </a:xfrm>
        </p:spPr>
        <p:txBody>
          <a:bodyPr/>
          <a:lstStyle/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Karakteristike kotlarnica na biomasu u osnovnim školama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Srebrenici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i Bratuncu:</a:t>
            </a:r>
          </a:p>
          <a:p>
            <a:pPr lvl="0" algn="l">
              <a:buClrTx/>
            </a:pPr>
            <a:endParaRPr lang="bs-Latn-BA" sz="24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dva toplovdna kotla na čvrsto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gorivo (kapaciteta,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300  kW i 250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kW za OŠ u Srebrenici i 250 kW i 200 kW za OŠ u Bratuncu), slike 3 i 4</a:t>
            </a: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akumulator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toplote zapremine 5 000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litara</a:t>
            </a:r>
            <a:endParaRPr lang="sr-Latn-RS" sz="2000" dirty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razdelnik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sa trokrakim ventilima na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granama za grejanje škole i fiskulturne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sale</a:t>
            </a:r>
          </a:p>
        </p:txBody>
      </p:sp>
    </p:spTree>
    <p:extLst>
      <p:ext uri="{BB962C8B-B14F-4D97-AF65-F5344CB8AC3E}">
        <p14:creationId xmlns:p14="http://schemas.microsoft.com/office/powerpoint/2010/main" xmlns="" val="411917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11</a:t>
            </a:fld>
            <a:endParaRPr lang="en-GB" sz="120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8851" y="3870224"/>
            <a:ext cx="2582110" cy="1936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8850" y="1494076"/>
            <a:ext cx="2582111" cy="1934924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625257" y="3429000"/>
            <a:ext cx="3312368" cy="310904"/>
          </a:xfrm>
        </p:spPr>
        <p:txBody>
          <a:bodyPr/>
          <a:lstStyle/>
          <a:p>
            <a:pPr algn="l"/>
            <a:r>
              <a:rPr lang="sr-Latn-BA" sz="1300" dirty="0" smtClean="0">
                <a:latin typeface="Calibri" pitchFamily="34" charset="0"/>
                <a:cs typeface="Calibri" pitchFamily="34" charset="0"/>
              </a:rPr>
              <a:t>Slika 3 – Nova podstanica škole u Srebrenici</a:t>
            </a:r>
            <a:endParaRPr lang="sr-Latn-BA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Subtitle 5"/>
          <p:cNvSpPr txBox="1">
            <a:spLocks/>
          </p:cNvSpPr>
          <p:nvPr/>
        </p:nvSpPr>
        <p:spPr bwMode="auto">
          <a:xfrm>
            <a:off x="5452437" y="5806808"/>
            <a:ext cx="352839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Arial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sr-Latn-BA" sz="1300" dirty="0" smtClean="0">
                <a:latin typeface="Calibri" pitchFamily="34" charset="0"/>
                <a:cs typeface="Calibri" pitchFamily="34" charset="0"/>
              </a:rPr>
              <a:t>Slika 4 – Nova kotlarnica </a:t>
            </a:r>
            <a:r>
              <a:rPr lang="sr-Latn-BA" sz="1300" dirty="0">
                <a:latin typeface="Calibri" pitchFamily="34" charset="0"/>
                <a:cs typeface="Calibri" pitchFamily="34" charset="0"/>
              </a:rPr>
              <a:t>na drvo škole u </a:t>
            </a:r>
            <a:r>
              <a:rPr lang="sr-Latn-BA" sz="1300" dirty="0" smtClean="0">
                <a:latin typeface="Calibri" pitchFamily="34" charset="0"/>
                <a:cs typeface="Calibri" pitchFamily="34" charset="0"/>
              </a:rPr>
              <a:t>Bratuncu</a:t>
            </a:r>
            <a:endParaRPr lang="sr-Latn-BA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369" y="112474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s-Latn-BA" sz="1400" dirty="0">
                <a:latin typeface="Calibri" pitchFamily="34" charset="0"/>
                <a:cs typeface="Calibri" pitchFamily="34" charset="0"/>
              </a:rPr>
              <a:t>Tabela 1 – </a:t>
            </a:r>
            <a:r>
              <a:rPr lang="bs-Latn-BA" sz="1400" i="1" dirty="0">
                <a:latin typeface="Calibri" pitchFamily="34" charset="0"/>
                <a:cs typeface="Calibri" pitchFamily="34" charset="0"/>
              </a:rPr>
              <a:t>Uprošćena ekonomsko - ekološka analiza goriva zbirno za obe </a:t>
            </a:r>
            <a:r>
              <a:rPr lang="bs-Latn-BA" sz="1400" i="1" dirty="0" smtClean="0">
                <a:latin typeface="Calibri" pitchFamily="34" charset="0"/>
                <a:cs typeface="Calibri" pitchFamily="34" charset="0"/>
              </a:rPr>
              <a:t>škole</a:t>
            </a:r>
          </a:p>
          <a:p>
            <a:endParaRPr lang="sr-Latn-RS" sz="1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7126330"/>
              </p:ext>
            </p:extLst>
          </p:nvPr>
        </p:nvGraphicFramePr>
        <p:xfrm>
          <a:off x="344824" y="1628797"/>
          <a:ext cx="4947256" cy="4320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3013"/>
                <a:gridCol w="702047"/>
                <a:gridCol w="653948"/>
                <a:gridCol w="1040867"/>
                <a:gridCol w="377381"/>
              </a:tblGrid>
              <a:tr h="541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>
                          <a:solidFill>
                            <a:schemeClr val="tx1"/>
                          </a:solidFill>
                          <a:effectLst/>
                        </a:rPr>
                        <a:t>Gorivo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Lož ulje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Briket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Godišnja potrošnja goriva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[L]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70.000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[t]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Cena goriva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[€/L]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[€/t]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1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Godišnji troškovi goriva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70.000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16 000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1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Godišnja ušteda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54 00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541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Vrednosti investicije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[€]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solidFill>
                            <a:schemeClr val="tx1"/>
                          </a:solidFill>
                          <a:effectLst/>
                        </a:rPr>
                        <a:t>175.000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541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Povraćaj investicije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solidFill>
                            <a:schemeClr val="tx1"/>
                          </a:solidFill>
                          <a:effectLst/>
                        </a:rPr>
                        <a:t>[godina]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77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sr-Latn-CS" sz="1200" baseline="-250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emisija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[t]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solidFill>
                            <a:schemeClr val="tx1"/>
                          </a:solidFill>
                          <a:effectLst/>
                        </a:rPr>
                        <a:t>1 t </a:t>
                      </a:r>
                      <a:r>
                        <a:rPr lang="sr-Latn-CS" sz="1200" dirty="0">
                          <a:solidFill>
                            <a:schemeClr val="tx1"/>
                          </a:solidFill>
                          <a:effectLst/>
                        </a:rPr>
                        <a:t>za </a:t>
                      </a:r>
                      <a:r>
                        <a:rPr lang="sr-Latn-CS" sz="1200" dirty="0" smtClean="0">
                          <a:solidFill>
                            <a:schemeClr val="tx1"/>
                          </a:solidFill>
                          <a:effectLst/>
                        </a:rPr>
                        <a:t>proizvodnju briketa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41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Rezultirajuća godišnja redukcija CO</a:t>
                      </a:r>
                      <a:r>
                        <a:rPr lang="sr-Latn-CS" sz="1200" baseline="-250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sr-Latn-CS" sz="1200">
                          <a:solidFill>
                            <a:schemeClr val="tx1"/>
                          </a:solidFill>
                          <a:effectLst/>
                        </a:rPr>
                        <a:t>emisije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[t]</a:t>
                      </a:r>
                      <a:endParaRPr lang="sr-Latn-R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2247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12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>
                <a:latin typeface="Calibri" pitchFamily="34" charset="0"/>
              </a:rPr>
              <a:t>6</a:t>
            </a:r>
            <a:r>
              <a:rPr lang="sr-Latn-RS" sz="2400" dirty="0" smtClean="0">
                <a:latin typeface="Calibri" pitchFamily="34" charset="0"/>
              </a:rPr>
              <a:t>. Zaključak</a:t>
            </a:r>
            <a:endParaRPr lang="en-GB" sz="2400" dirty="0">
              <a:latin typeface="Calibri" pitchFamily="34" charset="0"/>
            </a:endParaRPr>
          </a:p>
        </p:txBody>
      </p:sp>
      <p:sp>
        <p:nvSpPr>
          <p:cNvPr id="12" name="Subtitle 5"/>
          <p:cNvSpPr>
            <a:spLocks noGrp="1"/>
          </p:cNvSpPr>
          <p:nvPr>
            <p:ph type="subTitle" idx="1"/>
          </p:nvPr>
        </p:nvSpPr>
        <p:spPr>
          <a:xfrm>
            <a:off x="611188" y="2133600"/>
            <a:ext cx="8137525" cy="3959225"/>
          </a:xfrm>
        </p:spPr>
        <p:txBody>
          <a:bodyPr/>
          <a:lstStyle/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Izgradnja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kotlarnica na biomasu u školama u Srebrenici i Bratuncu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doprinela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je značajnom poboljašanju uslova za odvijanje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nastave</a:t>
            </a:r>
            <a:endParaRPr lang="bs-Latn-BA" sz="2400" dirty="0">
              <a:latin typeface="Calibri" pitchFamily="34" charset="0"/>
              <a:cs typeface="Calibri" pitchFamily="34" charset="0"/>
            </a:endParaRPr>
          </a:p>
          <a:p>
            <a:pPr algn="l">
              <a:buClrTx/>
            </a:pPr>
            <a:endParaRPr lang="bs-Latn-B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Zamena fosilnih goriva drvnom biomasom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je ekološki prihvatljivija, a u šumovitim predelima je i ekonomski isplativa (u konkretnom primeru škola u Srebrenici i Bratuncu povrat investicije se očekuje za 3,5 god)</a:t>
            </a:r>
            <a:endParaRPr lang="bs-Latn-BA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bs-Latn-B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98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13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endParaRPr lang="en-GB" sz="2400" dirty="0">
              <a:latin typeface="Calibri" pitchFamily="34" charset="0"/>
            </a:endParaRPr>
          </a:p>
        </p:txBody>
      </p:sp>
      <p:sp>
        <p:nvSpPr>
          <p:cNvPr id="12" name="Subtitle 5"/>
          <p:cNvSpPr>
            <a:spLocks noGrp="1"/>
          </p:cNvSpPr>
          <p:nvPr>
            <p:ph type="subTitle" idx="1"/>
          </p:nvPr>
        </p:nvSpPr>
        <p:spPr>
          <a:xfrm>
            <a:off x="561181" y="3284984"/>
            <a:ext cx="8137525" cy="863352"/>
          </a:xfrm>
        </p:spPr>
        <p:txBody>
          <a:bodyPr/>
          <a:lstStyle/>
          <a:p>
            <a:pPr>
              <a:buClrTx/>
            </a:pPr>
            <a:r>
              <a:rPr lang="sr-Latn-RS" sz="4000" b="1" dirty="0" smtClean="0">
                <a:latin typeface="Calibri" pitchFamily="34" charset="0"/>
                <a:cs typeface="Calibri" pitchFamily="34" charset="0"/>
              </a:rPr>
              <a:t>HVALA NA PAŽNJI!</a:t>
            </a:r>
            <a:endParaRPr lang="sr-Latn-RS" sz="4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960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 smtClean="0">
                <a:latin typeface="Calibri" pitchFamily="34" charset="0"/>
              </a:rPr>
              <a:t>1. Uvod</a:t>
            </a:r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136904" cy="4248472"/>
          </a:xfrm>
        </p:spPr>
        <p:txBody>
          <a:bodyPr/>
          <a:lstStyle/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Školska godina u većini zemalja Evrope traje 8 meseci što je skoro 3/4 grejne sezone</a:t>
            </a:r>
            <a:br>
              <a:rPr lang="sr-Latn-RS" sz="2400" dirty="0" smtClean="0">
                <a:latin typeface="Calibri" pitchFamily="34" charset="0"/>
                <a:cs typeface="Calibri" pitchFamily="34" charset="0"/>
              </a:rPr>
            </a:b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Ključne prostorije (učionice) u svim zgradama osnovnog i srednjeg obrazovanja su učionice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prilične visine i sa velikim staklenim površinama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na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spoljnim zidovima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sr-Latn-R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671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3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611498" y="1785926"/>
            <a:ext cx="8136904" cy="4572032"/>
          </a:xfrm>
        </p:spPr>
        <p:txBody>
          <a:bodyPr/>
          <a:lstStyle/>
          <a:p>
            <a:pPr algn="l"/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Osnovni zadatak TTI je omogućavanje optimalnih termičkih uslova ugodnosti za rad i boravak đaka i nastavnika</a:t>
            </a:r>
          </a:p>
          <a:p>
            <a:pPr algn="l"/>
            <a:r>
              <a:rPr lang="bs-Latn-BA" sz="2400" b="1" i="1" dirty="0" smtClean="0">
                <a:latin typeface="Calibri" pitchFamily="34" charset="0"/>
                <a:cs typeface="Calibri" pitchFamily="34" charset="0"/>
              </a:rPr>
              <a:t>Grejanje:</a:t>
            </a: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Sistem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centralnog grejanja sa radijatorima 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većini škola</a:t>
            </a: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Izvor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toplote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- daljinsko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grejanje ili vlastite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kotlarnice (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ugalj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, prirodni gas, lož ulje, ređe mazut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bs-Latn-BA" sz="2400" b="1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l"/>
            <a:r>
              <a:rPr lang="bs-Latn-BA" sz="2400" b="1" i="1" dirty="0" smtClean="0">
                <a:latin typeface="Calibri" pitchFamily="34" charset="0"/>
                <a:cs typeface="Calibri" pitchFamily="34" charset="0"/>
              </a:rPr>
              <a:t>Hlađenje: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Uređaji za hlađenje kompletne škole se retko ugrađuju. Uglavnom se koriste lokalni split klima uređaji u kancelarijama uprave i učionicama za informatiku gde postoji značajnije unutrašnje toplotno opterećenje od računara</a:t>
            </a: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>
                <a:latin typeface="Calibri" pitchFamily="34" charset="0"/>
              </a:rPr>
              <a:t>2. Instalacije za grejanje, hlađenje i ventilaciju u školama</a:t>
            </a:r>
            <a:endParaRPr lang="en-GB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5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4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611498" y="1628800"/>
            <a:ext cx="8136904" cy="4464496"/>
          </a:xfrm>
        </p:spPr>
        <p:txBody>
          <a:bodyPr/>
          <a:lstStyle/>
          <a:p>
            <a:pPr algn="l"/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Ventilacija:</a:t>
            </a:r>
          </a:p>
          <a:p>
            <a:pPr algn="l"/>
            <a:endParaRPr lang="sr-Latn-RS" sz="2400" b="1" i="1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Većina prostorija ima prirodnu ventilaciju (provetravanje)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kroz prozorske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procepe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Mehanička – manji odsisni sistemi iz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svlačionica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, mokrih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čvorova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i čajnih kuhinja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Ubacivanje svežeg vazduha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se projektuje uglavnom samo za fiskulturne sale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Zbog dobrog dihtovanja novih prozora sve je veća potreba za prinudnom ventilacijom učionica (rekuperatori toplote)</a:t>
            </a: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sr-Latn-R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bs-Latn-B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84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5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611498" y="2132856"/>
            <a:ext cx="8136904" cy="3960440"/>
          </a:xfrm>
        </p:spPr>
        <p:txBody>
          <a:bodyPr/>
          <a:lstStyle/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Dve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škole sa ugrađenim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sistemima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centralnog grejanja sa radijatorima i lož uljem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kao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izvorom toplote: 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Osnovna škola 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Srebrenici: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dva kotla po 300 kW starosti preko 30 godina, </a:t>
            </a:r>
            <a:endParaRPr lang="sr-Latn-RS" sz="20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grejna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tela sa termostatskim glavama</a:t>
            </a:r>
            <a:endParaRPr lang="sr-Latn-RS" sz="2000" dirty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nedavno zamenjeni dotrajali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prozori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OŠ „Branko Radičević“ 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Bratuncu: 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kotao 400 kW starosti preko 20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godina</a:t>
            </a: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zgrada podeljena na dve zone (severnu i južnu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sr-Latn-R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1029127"/>
            <a:ext cx="8785101" cy="830997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>
                <a:latin typeface="Calibri" pitchFamily="34" charset="0"/>
              </a:rPr>
              <a:t>3</a:t>
            </a:r>
            <a:r>
              <a:rPr lang="sr-Latn-RS" sz="2400" dirty="0" smtClean="0">
                <a:latin typeface="Calibri" pitchFamily="34" charset="0"/>
              </a:rPr>
              <a:t>. Instalacije </a:t>
            </a:r>
            <a:r>
              <a:rPr lang="sr-Latn-RS" sz="2400" dirty="0">
                <a:latin typeface="Calibri" pitchFamily="34" charset="0"/>
              </a:rPr>
              <a:t>za grejanje i </a:t>
            </a:r>
            <a:r>
              <a:rPr lang="sr-Latn-RS" sz="2400" dirty="0" smtClean="0">
                <a:latin typeface="Calibri" pitchFamily="34" charset="0"/>
              </a:rPr>
              <a:t>analiza potrošnje </a:t>
            </a:r>
            <a:r>
              <a:rPr lang="sr-Latn-RS" sz="2400" dirty="0">
                <a:latin typeface="Calibri" pitchFamily="34" charset="0"/>
              </a:rPr>
              <a:t>fosilnih goriva u školama u Srebrenici i Bratuncu</a:t>
            </a:r>
          </a:p>
        </p:txBody>
      </p:sp>
    </p:spTree>
    <p:extLst>
      <p:ext uri="{BB962C8B-B14F-4D97-AF65-F5344CB8AC3E}">
        <p14:creationId xmlns:p14="http://schemas.microsoft.com/office/powerpoint/2010/main" xmlns="" val="1207441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6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136904" cy="3816424"/>
          </a:xfrm>
        </p:spPr>
        <p:txBody>
          <a:bodyPr/>
          <a:lstStyle/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bez termostatskih glava na grejnim telima, ali sa ugrađenim trokrakim ventilom za svaku zonu</a:t>
            </a:r>
            <a:endParaRPr lang="sr-Latn-RS" sz="2000" dirty="0"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Tx/>
              <a:buFont typeface="Courier New" pitchFamily="49" charset="0"/>
              <a:buChar char="o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dotrajali prozori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– mesto najvećih gubitaka toplote</a:t>
            </a:r>
            <a:endParaRPr lang="sr-Latn-RS" sz="2000" dirty="0">
              <a:latin typeface="Calibri" pitchFamily="34" charset="0"/>
              <a:cs typeface="Calibri" pitchFamily="34" charset="0"/>
            </a:endParaRPr>
          </a:p>
          <a:p>
            <a:pPr lvl="1" algn="l">
              <a:buClrTx/>
            </a:pPr>
            <a:endParaRPr lang="bs-Latn-BA" sz="240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Potrošnja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goriva izračunata metodom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Stepen-dana, za obe škole približno po 35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000 litara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Stvarna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potrošnja poslednjih sezona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manja zbog manjka finansijskih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sredstava,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uz prekide u grejanju i smanjenu ugodnost u objektu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sr-Latn-R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34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7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611498" y="2132856"/>
            <a:ext cx="8136904" cy="3960440"/>
          </a:xfrm>
        </p:spPr>
        <p:txBody>
          <a:bodyPr/>
          <a:lstStyle/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Drvna biomasa: cepanice (najčešće), briketi, pelet i drvna sečka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Ekološki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prihvatljiv energent - ne oslobađa gasove staklene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bašte (CO</a:t>
            </a:r>
            <a:r>
              <a:rPr lang="bs-Latn-BA" sz="16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 neutralan kad je godišnji prirast veći ili barem jednak seči drveta), gotovo da ne sadrži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sumpor i hlor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Ekonomski isplativ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za objekte koji se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nalaze u šumskom području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jer cena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transporta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može biti visoka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Za cepanice i briket problem automatizacije procesa dovođenja goriva, skladišnog prostora i povećanog broja rukovaoca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ClrTx/>
              <a:buFont typeface="Arial" pitchFamily="34" charset="0"/>
              <a:buChar char="•"/>
            </a:pPr>
            <a:endParaRPr lang="sr-Latn-R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>
                <a:latin typeface="Calibri" pitchFamily="34" charset="0"/>
              </a:rPr>
              <a:t>4</a:t>
            </a:r>
            <a:r>
              <a:rPr lang="sr-Latn-RS" sz="2400" dirty="0" smtClean="0">
                <a:latin typeface="Calibri" pitchFamily="34" charset="0"/>
              </a:rPr>
              <a:t>. Primena biomase kao goriva</a:t>
            </a:r>
            <a:endParaRPr lang="en-GB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370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8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566404" y="2420888"/>
            <a:ext cx="8137525" cy="3024336"/>
          </a:xfrm>
        </p:spPr>
        <p:txBody>
          <a:bodyPr/>
          <a:lstStyle/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Za pelet visoka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cena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koja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ograničava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njihovu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primenu u većim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objektima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Najprihvatljivja je sečka (niska cena, mogućnost automatskog loženja), ali je investivcija u opremu još uvek prilično visoka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66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nummernplatzhalter 3"/>
          <p:cNvSpPr txBox="1">
            <a:spLocks noGrp="1"/>
          </p:cNvSpPr>
          <p:nvPr/>
        </p:nvSpPr>
        <p:spPr bwMode="auto">
          <a:xfrm>
            <a:off x="8459788" y="6556375"/>
            <a:ext cx="477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fld id="{F4A35A42-42CD-4013-A609-6CE9B9B0F6D7}" type="slidenum">
              <a:rPr lang="en-GB" sz="1200">
                <a:latin typeface="Calibri" pitchFamily="34" charset="0"/>
              </a:rPr>
              <a:pPr algn="ctr"/>
              <a:t>9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1213793"/>
            <a:ext cx="8785101" cy="46166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sr-Latn-RS" sz="2400" dirty="0">
                <a:latin typeface="Calibri" pitchFamily="34" charset="0"/>
              </a:rPr>
              <a:t>5</a:t>
            </a:r>
            <a:r>
              <a:rPr lang="sr-Latn-RS" sz="2400" dirty="0" smtClean="0">
                <a:latin typeface="Calibri" pitchFamily="34" charset="0"/>
              </a:rPr>
              <a:t>. Izgradnja kotlarnica na briket u školama u Srebrenici i Bratuncu</a:t>
            </a:r>
            <a:endParaRPr lang="en-GB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07604" y="6021288"/>
            <a:ext cx="3168352" cy="277588"/>
          </a:xfrm>
        </p:spPr>
        <p:txBody>
          <a:bodyPr/>
          <a:lstStyle/>
          <a:p>
            <a:r>
              <a:rPr lang="sr-Latn-BA" sz="1400" b="0" dirty="0" smtClean="0">
                <a:latin typeface="Calibri" pitchFamily="34" charset="0"/>
                <a:cs typeface="Calibri" pitchFamily="34" charset="0"/>
              </a:rPr>
              <a:t>Slika 1 - OŠ „Branko Radičević“, Bratunac</a:t>
            </a:r>
            <a:endParaRPr lang="sr-Latn-BA" sz="14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529096" y="1916832"/>
            <a:ext cx="8425060" cy="1080120"/>
          </a:xfrm>
        </p:spPr>
        <p:txBody>
          <a:bodyPr/>
          <a:lstStyle/>
          <a:p>
            <a:pPr marL="342900" lvl="0" indent="-342900" algn="l">
              <a:buClrTx/>
              <a:buFont typeface="Arial" pitchFamily="34" charset="0"/>
              <a:buChar char="•"/>
            </a:pPr>
            <a:r>
              <a:rPr lang="bs-Latn-BA" sz="2400" dirty="0">
                <a:latin typeface="Calibri" pitchFamily="34" charset="0"/>
                <a:cs typeface="Calibri" pitchFamily="34" charset="0"/>
              </a:rPr>
              <a:t>Tokom letnjeg raspusta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2013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. godine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za škole u Bratuncu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i Srebrenici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(slika 1 i 2)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izgrađene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su kotlarnice </a:t>
            </a:r>
            <a:r>
              <a:rPr lang="bs-Latn-BA" sz="2400" dirty="0">
                <a:latin typeface="Calibri" pitchFamily="34" charset="0"/>
                <a:cs typeface="Calibri" pitchFamily="34" charset="0"/>
              </a:rPr>
              <a:t>na drvnu biomasu – </a:t>
            </a:r>
            <a:r>
              <a:rPr lang="bs-Latn-BA" sz="2400" dirty="0" smtClean="0">
                <a:latin typeface="Calibri" pitchFamily="34" charset="0"/>
                <a:cs typeface="Calibri" pitchFamily="34" charset="0"/>
              </a:rPr>
              <a:t>briket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  <a:p>
            <a:pPr lvl="0" algn="l">
              <a:buClrTx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387666"/>
            <a:ext cx="3334651" cy="26336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3387666"/>
            <a:ext cx="3096344" cy="2653679"/>
          </a:xfrm>
          <a:prstGeom prst="rect">
            <a:avLst/>
          </a:prstGeom>
        </p:spPr>
      </p:pic>
      <p:sp>
        <p:nvSpPr>
          <p:cNvPr id="15" name="Title 9"/>
          <p:cNvSpPr txBox="1">
            <a:spLocks/>
          </p:cNvSpPr>
          <p:nvPr/>
        </p:nvSpPr>
        <p:spPr bwMode="auto">
          <a:xfrm>
            <a:off x="4815967" y="6021288"/>
            <a:ext cx="3450724" cy="27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BA" sz="1400" b="0" dirty="0" smtClean="0">
                <a:latin typeface="Calibri" pitchFamily="34" charset="0"/>
                <a:cs typeface="Calibri" pitchFamily="34" charset="0"/>
              </a:rPr>
              <a:t>Slika 2  - OŠ „Prva osnovna škola“, Srebrenica</a:t>
            </a:r>
            <a:endParaRPr lang="sr-Latn-BA" sz="1400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17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kshop Belgrade-template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marL="355600" indent="-352425" algn="just" eaLnBrk="0" hangingPunct="0">
          <a:spcBef>
            <a:spcPts val="0"/>
          </a:spcBef>
          <a:defRPr sz="1600" b="1" dirty="0" smtClean="0">
            <a:solidFill>
              <a:schemeClr val="accent4">
                <a:lumMod val="65000"/>
                <a:lumOff val="35000"/>
              </a:schemeClr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Belgrade-template</Template>
  <TotalTime>508</TotalTime>
  <Words>754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Workshop Belgrade-template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Slika 1 - OŠ „Branko Radičević“, Bratunac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grijanjeinvest - pc</cp:lastModifiedBy>
  <cp:revision>43</cp:revision>
  <dcterms:created xsi:type="dcterms:W3CDTF">2014-05-06T10:56:23Z</dcterms:created>
  <dcterms:modified xsi:type="dcterms:W3CDTF">2014-05-08T15:18:04Z</dcterms:modified>
</cp:coreProperties>
</file>